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Default Extension="bin" ContentType="application/vnd.openxmlformats-officedocument.presentationml.printerSettings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Default Extension="png" ContentType="image/png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Default Extension="pdf" ContentType="application/pdf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notesSlides/notesSlide5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Default Extension="xml" ContentType="application/xml"/>
  <Override PartName="/ppt/handoutMasters/handoutMaster1.xml" ContentType="application/vnd.openxmlformats-officedocument.presentationml.handoutMaster+xml"/>
  <Default Extension="jpeg" ContentType="image/jpeg"/>
  <Default Extension="rels" ContentType="application/vnd.openxmlformats-package.relationships+xml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6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5" r:id="rId3"/>
    <p:sldId id="338" r:id="rId4"/>
    <p:sldId id="340" r:id="rId5"/>
    <p:sldId id="337" r:id="rId6"/>
    <p:sldId id="342" r:id="rId7"/>
    <p:sldId id="343" r:id="rId8"/>
    <p:sldId id="344" r:id="rId9"/>
    <p:sldId id="345" r:id="rId10"/>
    <p:sldId id="346" r:id="rId11"/>
    <p:sldId id="347" r:id="rId12"/>
    <p:sldId id="33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25" charset="0"/>
        <a:ea typeface="ＭＳ Ｐゴシック" pitchFamily="25" charset="-128"/>
        <a:cs typeface="ＭＳ Ｐゴシック" pitchFamily="2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B04FF"/>
    <a:srgbClr val="0024C9"/>
    <a:srgbClr val="0D5B0B"/>
    <a:srgbClr val="0036FD"/>
    <a:srgbClr val="F20500"/>
    <a:srgbClr val="98F9FF"/>
    <a:srgbClr val="8C0D4B"/>
    <a:srgbClr val="AE0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31" autoAdjust="0"/>
    <p:restoredTop sz="94694" autoAdjust="0"/>
  </p:normalViewPr>
  <p:slideViewPr>
    <p:cSldViewPr snapToGrid="0">
      <p:cViewPr varScale="1">
        <p:scale>
          <a:sx n="108" d="100"/>
          <a:sy n="108" d="100"/>
        </p:scale>
        <p:origin x="-104" y="-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theme" Target="theme/theme1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9EEAD-CC1A-4641-BD77-AF749ACBFDFD}" type="datetimeFigureOut">
              <a:rPr lang="en-US" smtClean="0"/>
              <a:pPr/>
              <a:t>10/21/08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8A763-C748-5E49-850F-DEE1471765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25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25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25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25" charset="0"/>
              </a:defRPr>
            </a:lvl1pPr>
          </a:lstStyle>
          <a:p>
            <a:fld id="{56292066-1AD3-A541-B66C-041665804F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25" charset="0"/>
        <a:ea typeface="ＭＳ Ｐゴシック" pitchFamily="25" charset="-128"/>
        <a:cs typeface="ＭＳ Ｐゴシック" pitchFamily="25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25" charset="0"/>
        <a:ea typeface="ＭＳ Ｐゴシック" pitchFamily="2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25" charset="0"/>
        <a:ea typeface="ＭＳ Ｐゴシック" pitchFamily="2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25" charset="0"/>
        <a:ea typeface="ＭＳ Ｐゴシック" pitchFamily="2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25" charset="0"/>
        <a:ea typeface="ＭＳ Ｐゴシック" pitchFamily="2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19541-0DFD-6B4D-8F08-8393B6A80511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10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11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6C53E-DC58-0741-B47B-9DF7CC9B1D07}" type="slidenum">
              <a:rPr lang="en-US"/>
              <a:pPr/>
              <a:t>12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2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3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5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6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7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8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72581-2D3B-5744-8BAF-F34074AC6E7C}" type="slidenum">
              <a:rPr lang="en-US"/>
              <a:pPr/>
              <a:t>9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286000" y="1066800"/>
            <a:ext cx="6400800" cy="198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19400" y="3505200"/>
            <a:ext cx="5105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CC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56DC12-FF95-C440-8B2E-64F941CDFE0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907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198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D24256-8F30-5147-9EE2-B59688D7328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81DF566-C0F4-8D47-AD5A-D4D732491C3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5101FF-B8DC-BA49-94A8-18A12267EAB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05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4305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E88B15-1F5A-404F-8BDF-5B1EFCA7658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FADE724-EC01-CF4C-8421-FCC7F4C43BD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64B0787-B8A4-7F42-A0BD-5121D7B1CD1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3E8895-063F-7B41-95C0-AD4642D0162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FB6DAB3-D6BC-E64B-BD6B-154D75E34D3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A92449-B7E0-DB4D-8BF6-A7422B0FDC8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13"/>
          <a:srcRect l="62241"/>
          <a:stretch>
            <a:fillRect/>
          </a:stretch>
        </p:blipFill>
        <p:spPr bwMode="auto">
          <a:xfrm>
            <a:off x="0" y="-28575"/>
            <a:ext cx="4000500" cy="6886575"/>
          </a:xfrm>
          <a:prstGeom prst="rect">
            <a:avLst/>
          </a:prstGeom>
          <a:noFill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13"/>
          <a:srcRect l="62241"/>
          <a:stretch>
            <a:fillRect/>
          </a:stretch>
        </p:blipFill>
        <p:spPr bwMode="auto">
          <a:xfrm>
            <a:off x="3505200" y="-28575"/>
            <a:ext cx="3467100" cy="6886575"/>
          </a:xfrm>
          <a:prstGeom prst="rect">
            <a:avLst/>
          </a:prstGeom>
          <a:noFill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13"/>
          <a:srcRect l="62241"/>
          <a:stretch>
            <a:fillRect/>
          </a:stretch>
        </p:blipFill>
        <p:spPr bwMode="auto">
          <a:xfrm>
            <a:off x="5334000" y="-28575"/>
            <a:ext cx="3467100" cy="6886575"/>
          </a:xfrm>
          <a:prstGeom prst="rect">
            <a:avLst/>
          </a:prstGeom>
          <a:noFill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14"/>
          <a:srcRect l="81300" t="73712" r="2438" b="4607"/>
          <a:stretch>
            <a:fillRect/>
          </a:stretch>
        </p:blipFill>
        <p:spPr bwMode="auto">
          <a:xfrm>
            <a:off x="-1588" y="176213"/>
            <a:ext cx="990601" cy="990600"/>
          </a:xfrm>
          <a:prstGeom prst="rect">
            <a:avLst/>
          </a:prstGeom>
          <a:noFill/>
        </p:spPr>
      </p:pic>
      <p:sp>
        <p:nvSpPr>
          <p:cNvPr id="307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76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19875"/>
            <a:ext cx="16002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CC0000"/>
                </a:solidFill>
              </a:defRPr>
            </a:lvl1pPr>
          </a:lstStyle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583363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CC0000"/>
                </a:solidFill>
              </a:defRPr>
            </a:lvl1pPr>
          </a:lstStyle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30496" y="6629400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CC0000"/>
                </a:solidFill>
              </a:defRPr>
            </a:lvl1pPr>
          </a:lstStyle>
          <a:p>
            <a:fld id="{5B7EACB2-E8B8-9247-B4C8-02084D9A01A8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07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07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07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07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07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25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25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25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25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df"/><Relationship Id="rId4" Type="http://schemas.openxmlformats.org/officeDocument/2006/relationships/image" Target="../media/image5.png"/><Relationship Id="rId5" Type="http://schemas.openxmlformats.org/officeDocument/2006/relationships/image" Target="../media/image6.pdf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9.pdf"/><Relationship Id="rId6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9913" y="1296988"/>
            <a:ext cx="7426325" cy="1143000"/>
          </a:xfrm>
        </p:spPr>
        <p:txBody>
          <a:bodyPr/>
          <a:lstStyle/>
          <a:p>
            <a:r>
              <a:rPr lang="en-US" dirty="0" err="1" smtClean="0"/>
              <a:t>Neutronics</a:t>
            </a:r>
            <a:r>
              <a:rPr lang="en-US" dirty="0" smtClean="0"/>
              <a:t> Parameters for Preferred Chamber Configuration with Magnetic Intervention </a:t>
            </a:r>
            <a:endParaRPr lang="en-US" b="1" dirty="0">
              <a:solidFill>
                <a:schemeClr val="tx1"/>
              </a:solidFill>
              <a:latin typeface="Times New Roman" pitchFamily="25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17688" y="3128963"/>
            <a:ext cx="7326312" cy="1752600"/>
          </a:xfrm>
        </p:spPr>
        <p:txBody>
          <a:bodyPr/>
          <a:lstStyle/>
          <a:p>
            <a:r>
              <a:rPr lang="en-US" sz="2800" b="1" dirty="0"/>
              <a:t>Mohamed Sawan</a:t>
            </a:r>
            <a:endParaRPr lang="en-US" sz="2800" dirty="0" smtClean="0"/>
          </a:p>
          <a:p>
            <a:r>
              <a:rPr lang="en-US" sz="2400" dirty="0" smtClean="0"/>
              <a:t>Ed Marriott, Carol </a:t>
            </a:r>
            <a:r>
              <a:rPr lang="en-US" sz="2400" dirty="0" err="1"/>
              <a:t>Aplin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>
                <a:solidFill>
                  <a:schemeClr val="hlink"/>
                </a:solidFill>
              </a:rPr>
              <a:t>UW Fusion Technology Inst.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Rene </a:t>
            </a:r>
            <a:r>
              <a:rPr lang="en-US" sz="2400" dirty="0" err="1">
                <a:solidFill>
                  <a:schemeClr val="accent1"/>
                </a:solidFill>
              </a:rPr>
              <a:t>Raffray</a:t>
            </a:r>
            <a:endParaRPr lang="en-US" sz="2400" i="1" dirty="0">
              <a:solidFill>
                <a:schemeClr val="hlink"/>
              </a:solidFill>
            </a:endParaRPr>
          </a:p>
          <a:p>
            <a:r>
              <a:rPr lang="en-US" sz="2400" i="1" dirty="0">
                <a:solidFill>
                  <a:schemeClr val="hlink"/>
                </a:solidFill>
              </a:rPr>
              <a:t>UCSD</a:t>
            </a:r>
          </a:p>
          <a:p>
            <a:endParaRPr lang="en-US" i="1" dirty="0">
              <a:solidFill>
                <a:schemeClr val="hlink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57625" y="5440363"/>
            <a:ext cx="328612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98F9FF"/>
                </a:solidFill>
                <a:latin typeface="Arial" pitchFamily="25" charset="0"/>
              </a:rPr>
              <a:t>HAPL Project Meeting</a:t>
            </a:r>
            <a:r>
              <a:rPr lang="en-US" sz="2400" dirty="0" smtClean="0">
                <a:solidFill>
                  <a:srgbClr val="98F9FF"/>
                </a:solidFill>
                <a:latin typeface="Arial" pitchFamily="25" charset="0"/>
              </a:rPr>
              <a:t/>
            </a:r>
            <a:br>
              <a:rPr lang="en-US" sz="2400" dirty="0" smtClean="0">
                <a:solidFill>
                  <a:srgbClr val="98F9FF"/>
                </a:solidFill>
                <a:latin typeface="Arial" pitchFamily="25" charset="0"/>
              </a:rPr>
            </a:br>
            <a:r>
              <a:rPr lang="en-US" sz="2400" dirty="0" smtClean="0">
                <a:solidFill>
                  <a:srgbClr val="98F9FF"/>
                </a:solidFill>
                <a:latin typeface="Arial" pitchFamily="25" charset="0"/>
              </a:rPr>
              <a:t>UW-Madison</a:t>
            </a:r>
            <a:br>
              <a:rPr lang="en-US" sz="2400" dirty="0" smtClean="0">
                <a:solidFill>
                  <a:srgbClr val="98F9FF"/>
                </a:solidFill>
                <a:latin typeface="Arial" pitchFamily="25" charset="0"/>
              </a:rPr>
            </a:br>
            <a:r>
              <a:rPr lang="en-US" sz="2400" dirty="0">
                <a:solidFill>
                  <a:srgbClr val="98F9FF"/>
                </a:solidFill>
                <a:latin typeface="Arial" pitchFamily="25" charset="0"/>
              </a:rPr>
              <a:t>October</a:t>
            </a:r>
            <a:r>
              <a:rPr lang="en-US" sz="2400" dirty="0" smtClean="0">
                <a:solidFill>
                  <a:srgbClr val="98F9FF"/>
                </a:solidFill>
                <a:latin typeface="Arial" pitchFamily="25" charset="0"/>
              </a:rPr>
              <a:t> 22-23, 2008</a:t>
            </a:r>
            <a:endParaRPr lang="en-US" sz="2000" dirty="0">
              <a:solidFill>
                <a:srgbClr val="98F9FF"/>
              </a:solidFill>
              <a:latin typeface="Arial" pitchFamily="2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005417" y="275167"/>
            <a:ext cx="7826801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</a:rPr>
              <a:t>Peak Damage Parameters in Blanket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aphicFrame>
        <p:nvGraphicFramePr>
          <p:cNvPr id="9" name="Group 41"/>
          <p:cNvGraphicFramePr>
            <a:graphicFrameLocks noGrp="1"/>
          </p:cNvGraphicFramePr>
          <p:nvPr/>
        </p:nvGraphicFramePr>
        <p:xfrm>
          <a:off x="372533" y="1417638"/>
          <a:ext cx="8153400" cy="4809743"/>
        </p:xfrm>
        <a:graphic>
          <a:graphicData uri="http://schemas.openxmlformats.org/drawingml/2006/table">
            <a:tbl>
              <a:tblPr/>
              <a:tblGrid>
                <a:gridCol w="5507037"/>
                <a:gridCol w="1371600"/>
                <a:gridCol w="1274763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Flibe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LiPb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Peak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Atomic Displacements per FPY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C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dpa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dpa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Average in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dpa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73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Peak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Helium Production per FPY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C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appm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appm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Average in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appm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7,314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2,172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4,743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7,059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1,957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4,508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Peak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Hydrogen Production per FPY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C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appm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appm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Average in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appm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/FPY)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3,862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1,933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3,512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1,758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Peak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Burnup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per FPY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C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(%/FPY)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Sublattice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(%/FPY)</a:t>
                      </a:r>
                    </a:p>
                    <a:p>
                      <a:pPr marL="1828800" marR="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Total in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(%/FPY)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0.32%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0.60%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0.92%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0.29%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0.54%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0.83%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005417" y="179917"/>
            <a:ext cx="78268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Peak Damage Parameters in Shield, Magnet, and VV</a:t>
            </a:r>
            <a:endParaRPr lang="en-US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7" name="Group 41"/>
          <p:cNvGraphicFramePr>
            <a:graphicFrameLocks noGrp="1"/>
          </p:cNvGraphicFramePr>
          <p:nvPr/>
        </p:nvGraphicFramePr>
        <p:xfrm>
          <a:off x="592666" y="2093383"/>
          <a:ext cx="8075084" cy="3627120"/>
        </p:xfrm>
        <a:graphic>
          <a:graphicData uri="http://schemas.openxmlformats.org/drawingml/2006/table">
            <a:tbl>
              <a:tblPr/>
              <a:tblGrid>
                <a:gridCol w="4275667"/>
                <a:gridCol w="1312334"/>
                <a:gridCol w="1354666"/>
                <a:gridCol w="1132417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Arial"/>
                          <a:cs typeface="Arial"/>
                        </a:rPr>
                        <a:t>Flibe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Arial"/>
                          <a:cs typeface="Arial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Arial"/>
                          <a:cs typeface="Arial"/>
                        </a:rPr>
                        <a:t>LiPb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Arial"/>
                          <a:cs typeface="Arial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Arial"/>
                          <a:cs typeface="Arial"/>
                        </a:rPr>
                        <a:t>Design Limit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21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Peak EOL Shield Damage (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dpa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Arial"/>
                          <a:cs typeface="Arial"/>
                        </a:rPr>
                        <a:t>0.04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Arial"/>
                          <a:cs typeface="Arial"/>
                        </a:rPr>
                        <a:t>3.6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Arial"/>
                          <a:cs typeface="Arial"/>
                        </a:rPr>
                        <a:t>200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Peak EOL Magnet Fast Neutron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Fluence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n/cm</a:t>
                      </a:r>
                      <a:r>
                        <a:rPr lang="en-US" sz="2000" baseline="30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1.03x10</a:t>
                      </a:r>
                      <a:r>
                        <a:rPr lang="en-US" sz="2000" b="1" baseline="30000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2.84x10</a:t>
                      </a:r>
                      <a:r>
                        <a:rPr lang="en-US" sz="2000" b="1" baseline="30000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Arial"/>
                          <a:cs typeface="Arial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indent="0">
                        <a:buFont typeface="Wingdings" pitchFamily="4" charset="2"/>
                        <a:buNone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Peak EOL magnet insulator dose (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Rads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3.39x10</a:t>
                      </a:r>
                      <a:r>
                        <a:rPr lang="en-US" sz="2000" b="1" baseline="30000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4.32x10</a:t>
                      </a:r>
                      <a:r>
                        <a:rPr lang="en-US" sz="2000" b="1" baseline="30000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indent="0">
                        <a:buFont typeface="Wingdings" pitchFamily="4" charset="2"/>
                        <a:buNone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Peak EOL VV He production (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appm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</a:p>
                    <a:p>
                      <a:pPr marL="3657600" lvl="8" indent="0">
                        <a:buFont typeface="Wingdings" pitchFamily="4" charset="2"/>
                        <a:buNone/>
                      </a:pPr>
                      <a:endParaRPr lang="en-US" sz="80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3657600" lvl="8" indent="0">
                        <a:buFont typeface="Wingdings" pitchFamily="4" charset="2"/>
                        <a:buNone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FS</a:t>
                      </a:r>
                    </a:p>
                    <a:p>
                      <a:pPr marL="3657600" lvl="8" indent="0">
                        <a:buFont typeface="Wingdings" pitchFamily="4" charset="2"/>
                        <a:buNone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Arial"/>
                          <a:cs typeface="Arial"/>
                        </a:rPr>
                        <a:t>0.12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Arial"/>
                          <a:cs typeface="Arial"/>
                        </a:rPr>
                        <a:t>2.9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Arial"/>
                          <a:cs typeface="Arial"/>
                        </a:rPr>
                        <a:t>0.50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Arial"/>
                          <a:cs typeface="Arial"/>
                        </a:rPr>
                        <a:t>487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98BD-6CC7-484A-8196-B07409FEB61D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1193800" y="349250"/>
            <a:ext cx="7192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Summary and Conclusions</a:t>
            </a:r>
            <a:endParaRPr lang="en-US" sz="4000"/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167747" y="1296989"/>
            <a:ext cx="8783637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33363" indent="-233363">
              <a:spcAft>
                <a:spcPts val="600"/>
              </a:spcAft>
              <a:buFont typeface="Wingdings" pitchFamily="25" charset="2"/>
              <a:buChar char="Ø"/>
            </a:pPr>
            <a:r>
              <a:rPr lang="en-US" sz="2400" dirty="0">
                <a:solidFill>
                  <a:srgbClr val="067A00"/>
                </a:solidFill>
                <a:latin typeface="Arial" pitchFamily="25" charset="0"/>
              </a:rPr>
              <a:t>All </a:t>
            </a:r>
            <a:r>
              <a:rPr lang="en-US" sz="2400" dirty="0" err="1">
                <a:solidFill>
                  <a:srgbClr val="067A00"/>
                </a:solidFill>
                <a:latin typeface="Arial" pitchFamily="25" charset="0"/>
              </a:rPr>
              <a:t>neutronics</a:t>
            </a:r>
            <a:r>
              <a:rPr lang="en-US" sz="2400" dirty="0">
                <a:solidFill>
                  <a:srgbClr val="067A00"/>
                </a:solidFill>
                <a:latin typeface="Arial" pitchFamily="25" charset="0"/>
              </a:rPr>
              <a:t> requirements can be satisfied with a </a:t>
            </a:r>
            <a:r>
              <a:rPr lang="en-US" sz="2400" dirty="0" err="1">
                <a:solidFill>
                  <a:srgbClr val="067A00"/>
                </a:solidFill>
                <a:latin typeface="Arial" pitchFamily="25" charset="0"/>
              </a:rPr>
              <a:t>Flibe</a:t>
            </a:r>
            <a:r>
              <a:rPr lang="en-US" sz="2400" dirty="0" err="1" smtClean="0">
                <a:solidFill>
                  <a:srgbClr val="067A00"/>
                </a:solidFill>
                <a:latin typeface="Arial" pitchFamily="25" charset="0"/>
              </a:rPr>
              <a:t>/Be/SiC</a:t>
            </a:r>
            <a:r>
              <a:rPr lang="en-US" sz="2400" dirty="0" smtClean="0">
                <a:solidFill>
                  <a:srgbClr val="067A00"/>
                </a:solidFill>
                <a:latin typeface="Arial" pitchFamily="25" charset="0"/>
              </a:rPr>
              <a:t> </a:t>
            </a:r>
            <a:r>
              <a:rPr lang="en-US" sz="2400" dirty="0">
                <a:solidFill>
                  <a:srgbClr val="067A00"/>
                </a:solidFill>
                <a:latin typeface="Arial" pitchFamily="25" charset="0"/>
              </a:rPr>
              <a:t>or a </a:t>
            </a:r>
            <a:r>
              <a:rPr lang="en-US" sz="2400" dirty="0" err="1">
                <a:solidFill>
                  <a:srgbClr val="067A00"/>
                </a:solidFill>
                <a:latin typeface="Arial" pitchFamily="25" charset="0"/>
              </a:rPr>
              <a:t>LiPb/SiC</a:t>
            </a:r>
            <a:r>
              <a:rPr lang="en-US" sz="2400" dirty="0">
                <a:solidFill>
                  <a:srgbClr val="067A00"/>
                </a:solidFill>
                <a:latin typeface="Arial" pitchFamily="25" charset="0"/>
              </a:rPr>
              <a:t> blanket in HAPL with</a:t>
            </a:r>
            <a:r>
              <a:rPr lang="en-US" sz="2400" dirty="0" smtClean="0">
                <a:solidFill>
                  <a:srgbClr val="067A00"/>
                </a:solidFill>
                <a:latin typeface="Arial" pitchFamily="25" charset="0"/>
              </a:rPr>
              <a:t> the present magnetic intervention configuration</a:t>
            </a:r>
            <a:endParaRPr lang="en-US" sz="2400" dirty="0" smtClean="0">
              <a:latin typeface="Arial" pitchFamily="25" charset="0"/>
            </a:endParaRPr>
          </a:p>
          <a:p>
            <a:pPr marL="233363" indent="-233363">
              <a:buFont typeface="Wingdings" pitchFamily="25" charset="2"/>
              <a:buChar char="Ø"/>
            </a:pPr>
            <a:r>
              <a:rPr lang="en-US" sz="2400" dirty="0" smtClean="0">
                <a:solidFill>
                  <a:srgbClr val="F20500"/>
                </a:solidFill>
                <a:latin typeface="Arial" pitchFamily="25" charset="0"/>
              </a:rPr>
              <a:t>Tritium self</a:t>
            </a:r>
            <a:r>
              <a:rPr lang="en-US" sz="2400" dirty="0">
                <a:solidFill>
                  <a:srgbClr val="F20500"/>
                </a:solidFill>
                <a:latin typeface="Arial" pitchFamily="25" charset="0"/>
              </a:rPr>
              <a:t>-</a:t>
            </a:r>
            <a:r>
              <a:rPr lang="en-US" sz="2400" dirty="0" smtClean="0">
                <a:solidFill>
                  <a:srgbClr val="F20500"/>
                </a:solidFill>
                <a:latin typeface="Arial" pitchFamily="25" charset="0"/>
              </a:rPr>
              <a:t>sufficiency can be achieved for both blankets with overall TBR &gt;1.1</a:t>
            </a:r>
          </a:p>
          <a:p>
            <a:pPr marL="233363" indent="-233363">
              <a:buFont typeface="Wingdings" pitchFamily="25" charset="2"/>
              <a:buChar char="Ø"/>
            </a:pPr>
            <a:r>
              <a:rPr lang="en-US" sz="2400" smtClean="0">
                <a:solidFill>
                  <a:srgbClr val="0000FF"/>
                </a:solidFill>
                <a:latin typeface="Arial" pitchFamily="25" charset="0"/>
              </a:rPr>
              <a:t>~5% </a:t>
            </a:r>
            <a:r>
              <a:rPr lang="en-US" sz="2400" dirty="0" smtClean="0">
                <a:solidFill>
                  <a:srgbClr val="0000FF"/>
                </a:solidFill>
                <a:latin typeface="Arial" pitchFamily="25" charset="0"/>
              </a:rPr>
              <a:t>higher blanket nuclear heating obtained with </a:t>
            </a:r>
            <a:r>
              <a:rPr lang="en-US" sz="2400" dirty="0" err="1" smtClean="0">
                <a:solidFill>
                  <a:srgbClr val="0000FF"/>
                </a:solidFill>
                <a:latin typeface="Arial" pitchFamily="25" charset="0"/>
              </a:rPr>
              <a:t>Flibe</a:t>
            </a:r>
            <a:endParaRPr lang="en-US" sz="2400" dirty="0" smtClean="0">
              <a:solidFill>
                <a:srgbClr val="0000FF"/>
              </a:solidFill>
              <a:latin typeface="Arial" pitchFamily="25" charset="0"/>
            </a:endParaRPr>
          </a:p>
          <a:p>
            <a:pPr marL="233363" indent="-233363">
              <a:buFont typeface="Wingdings" pitchFamily="25" charset="2"/>
              <a:buChar char="Ø"/>
            </a:pPr>
            <a:r>
              <a:rPr lang="en-US" sz="2400" dirty="0" smtClean="0">
                <a:latin typeface="Arial" pitchFamily="25" charset="0"/>
              </a:rPr>
              <a:t>Peak </a:t>
            </a:r>
            <a:r>
              <a:rPr lang="en-US" sz="2400" dirty="0" err="1" smtClean="0">
                <a:latin typeface="Arial" pitchFamily="25" charset="0"/>
              </a:rPr>
              <a:t>dpa</a:t>
            </a:r>
            <a:r>
              <a:rPr lang="en-US" sz="2400" dirty="0" smtClean="0">
                <a:latin typeface="Arial" pitchFamily="25" charset="0"/>
              </a:rPr>
              <a:t> values in </a:t>
            </a:r>
            <a:r>
              <a:rPr lang="en-US" sz="2400" dirty="0" err="1" smtClean="0">
                <a:latin typeface="Arial" pitchFamily="25" charset="0"/>
              </a:rPr>
              <a:t>SiC</a:t>
            </a:r>
            <a:r>
              <a:rPr lang="en-US" sz="2400" dirty="0" smtClean="0">
                <a:latin typeface="Arial" pitchFamily="25" charset="0"/>
              </a:rPr>
              <a:t> are ~80% higher in </a:t>
            </a:r>
            <a:r>
              <a:rPr lang="en-US" sz="2400" dirty="0" err="1" smtClean="0">
                <a:latin typeface="Arial" pitchFamily="25" charset="0"/>
              </a:rPr>
              <a:t>LiPb</a:t>
            </a:r>
            <a:r>
              <a:rPr lang="en-US" sz="2400" dirty="0" smtClean="0">
                <a:latin typeface="Arial" pitchFamily="25" charset="0"/>
              </a:rPr>
              <a:t> blanket but peak gas production and </a:t>
            </a:r>
            <a:r>
              <a:rPr lang="en-US" sz="2400" dirty="0" err="1" smtClean="0">
                <a:latin typeface="Arial" pitchFamily="25" charset="0"/>
              </a:rPr>
              <a:t>burnup</a:t>
            </a:r>
            <a:r>
              <a:rPr lang="en-US" sz="2400" dirty="0" smtClean="0">
                <a:latin typeface="Arial" pitchFamily="25" charset="0"/>
              </a:rPr>
              <a:t> values are ~10% lower</a:t>
            </a:r>
          </a:p>
          <a:p>
            <a:pPr marL="233363" indent="-233363">
              <a:buFont typeface="Wingdings" pitchFamily="25" charset="2"/>
              <a:buChar char="Ø"/>
            </a:pPr>
            <a:r>
              <a:rPr lang="en-US" sz="2400" dirty="0" smtClean="0">
                <a:solidFill>
                  <a:srgbClr val="0D5B0B"/>
                </a:solidFill>
                <a:latin typeface="Arial" pitchFamily="25" charset="0"/>
              </a:rPr>
              <a:t>The shield is lifetime component and magnets are well shielded for both blanket design options</a:t>
            </a:r>
          </a:p>
          <a:p>
            <a:pPr marL="233363" indent="-233363">
              <a:buFont typeface="Wingdings" pitchFamily="25" charset="2"/>
              <a:buChar char="Ø"/>
            </a:pPr>
            <a:r>
              <a:rPr lang="en-US" sz="2400" dirty="0" smtClean="0">
                <a:solidFill>
                  <a:srgbClr val="0000FF"/>
                </a:solidFill>
                <a:latin typeface="Arial" pitchFamily="25" charset="0"/>
              </a:rPr>
              <a:t>The vacuum vessel is </a:t>
            </a:r>
            <a:r>
              <a:rPr lang="en-US" sz="2400" dirty="0" err="1" smtClean="0">
                <a:solidFill>
                  <a:srgbClr val="0000FF"/>
                </a:solidFill>
                <a:latin typeface="Arial" pitchFamily="25" charset="0"/>
              </a:rPr>
              <a:t>reweldable</a:t>
            </a:r>
            <a:r>
              <a:rPr lang="en-US" sz="2400" dirty="0" smtClean="0">
                <a:solidFill>
                  <a:srgbClr val="0000FF"/>
                </a:solidFill>
                <a:latin typeface="Arial" pitchFamily="25" charset="0"/>
              </a:rPr>
              <a:t> if it is made of </a:t>
            </a:r>
            <a:r>
              <a:rPr lang="en-US" sz="2400" dirty="0" err="1" smtClean="0">
                <a:solidFill>
                  <a:srgbClr val="0000FF"/>
                </a:solidFill>
                <a:latin typeface="Arial" pitchFamily="25" charset="0"/>
              </a:rPr>
              <a:t>ferritic</a:t>
            </a:r>
            <a:r>
              <a:rPr lang="en-US" sz="2400" dirty="0" smtClean="0">
                <a:solidFill>
                  <a:srgbClr val="0000FF"/>
                </a:solidFill>
                <a:latin typeface="Arial" pitchFamily="25" charset="0"/>
              </a:rPr>
              <a:t> steel</a:t>
            </a:r>
          </a:p>
          <a:p>
            <a:pPr marL="233363" indent="-233363">
              <a:buFont typeface="Wingdings" pitchFamily="25" charset="2"/>
              <a:buChar char="Ø"/>
            </a:pPr>
            <a:r>
              <a:rPr lang="en-US" sz="2400" dirty="0" smtClean="0">
                <a:latin typeface="Arial" pitchFamily="25" charset="0"/>
              </a:rPr>
              <a:t>If austenitic SS VV is used, it will be difficult to meet </a:t>
            </a:r>
            <a:r>
              <a:rPr lang="en-US" sz="2400" dirty="0" err="1" smtClean="0">
                <a:latin typeface="Arial" pitchFamily="25" charset="0"/>
              </a:rPr>
              <a:t>rewelding</a:t>
            </a:r>
            <a:r>
              <a:rPr lang="en-US" sz="2400" dirty="0" smtClean="0">
                <a:latin typeface="Arial" pitchFamily="25" charset="0"/>
              </a:rPr>
              <a:t> criterion with </a:t>
            </a:r>
            <a:r>
              <a:rPr lang="en-US" sz="2400" dirty="0" err="1" smtClean="0">
                <a:latin typeface="Arial" pitchFamily="25" charset="0"/>
              </a:rPr>
              <a:t>LiPb</a:t>
            </a:r>
            <a:r>
              <a:rPr lang="en-US" sz="2400" dirty="0" smtClean="0">
                <a:latin typeface="Arial" pitchFamily="25" charset="0"/>
              </a:rPr>
              <a:t> blanket while </a:t>
            </a:r>
            <a:r>
              <a:rPr lang="en-US" sz="2400" dirty="0" err="1" smtClean="0">
                <a:latin typeface="Arial" pitchFamily="25" charset="0"/>
              </a:rPr>
              <a:t>rewelding</a:t>
            </a:r>
            <a:r>
              <a:rPr lang="en-US" sz="2400" dirty="0" smtClean="0">
                <a:latin typeface="Arial" pitchFamily="25" charset="0"/>
              </a:rPr>
              <a:t> will be possible with </a:t>
            </a:r>
            <a:r>
              <a:rPr lang="en-US" sz="2400" dirty="0" err="1" smtClean="0">
                <a:latin typeface="Arial" pitchFamily="25" charset="0"/>
              </a:rPr>
              <a:t>Flibe</a:t>
            </a:r>
            <a:r>
              <a:rPr lang="en-US" sz="2400" dirty="0" smtClean="0">
                <a:latin typeface="Arial" pitchFamily="25" charset="0"/>
              </a:rPr>
              <a:t> blanket if thickness is increased by ~10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200149" y="360363"/>
            <a:ext cx="67272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</a:rPr>
              <a:t>Blanket Configuration</a:t>
            </a:r>
            <a:endParaRPr lang="en-US" sz="2800" dirty="0">
              <a:solidFill>
                <a:schemeClr val="bg1"/>
              </a:solidFill>
              <a:latin typeface="Times New Roman" pitchFamily="25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453" y="1756045"/>
            <a:ext cx="3363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Top Blanket:</a:t>
            </a:r>
          </a:p>
          <a:p>
            <a:pPr marL="576263" lvl="1" indent="-119063">
              <a:buFont typeface="Wingdings" charset="2"/>
              <a:buChar char="Ø"/>
            </a:pPr>
            <a:r>
              <a:rPr lang="en-US" dirty="0" smtClean="0"/>
              <a:t>5 </a:t>
            </a:r>
            <a:r>
              <a:rPr lang="en-US" dirty="0" err="1" smtClean="0"/>
              <a:t>m</a:t>
            </a:r>
            <a:r>
              <a:rPr lang="en-US" dirty="0" smtClean="0"/>
              <a:t> above target</a:t>
            </a:r>
          </a:p>
          <a:p>
            <a:pPr marL="576263" lvl="1" indent="-119063">
              <a:buFont typeface="Wingdings" charset="2"/>
              <a:buChar char="Ø"/>
            </a:pPr>
            <a:r>
              <a:rPr lang="en-US" dirty="0" smtClean="0"/>
              <a:t>4.5 </a:t>
            </a:r>
            <a:r>
              <a:rPr lang="en-US" dirty="0" err="1" smtClean="0"/>
              <a:t>m</a:t>
            </a:r>
            <a:r>
              <a:rPr lang="en-US" dirty="0" smtClean="0"/>
              <a:t> outer radius</a:t>
            </a:r>
          </a:p>
          <a:p>
            <a:pPr marL="576263" lvl="1" indent="-119063">
              <a:buFont typeface="Wingdings" charset="2"/>
              <a:buChar char="Ø"/>
            </a:pPr>
            <a:r>
              <a:rPr lang="en-US" dirty="0" smtClean="0"/>
              <a:t>0.45 </a:t>
            </a:r>
            <a:r>
              <a:rPr lang="en-US" dirty="0" err="1" smtClean="0"/>
              <a:t>m</a:t>
            </a:r>
            <a:r>
              <a:rPr lang="en-US" dirty="0" smtClean="0"/>
              <a:t> inner radius</a:t>
            </a:r>
          </a:p>
          <a:p>
            <a:endParaRPr lang="en-US" dirty="0" smtClean="0"/>
          </a:p>
          <a:p>
            <a:r>
              <a:rPr lang="en-US" i="1" u="sng" dirty="0" smtClean="0">
                <a:solidFill>
                  <a:srgbClr val="FF0000"/>
                </a:solidFill>
              </a:rPr>
              <a:t>Bottom Blanket:</a:t>
            </a:r>
          </a:p>
          <a:p>
            <a:pPr marL="625475" lvl="1" indent="-168275">
              <a:buFont typeface="Wingdings" charset="2"/>
              <a:buChar char="Ø"/>
            </a:pPr>
            <a:r>
              <a:rPr lang="en-US" dirty="0" smtClean="0"/>
              <a:t>5.2 </a:t>
            </a:r>
            <a:r>
              <a:rPr lang="en-US" dirty="0" err="1" smtClean="0"/>
              <a:t>m</a:t>
            </a:r>
            <a:r>
              <a:rPr lang="en-US" dirty="0" smtClean="0"/>
              <a:t> below target</a:t>
            </a:r>
          </a:p>
          <a:p>
            <a:pPr marL="625475" lvl="1" indent="-168275">
              <a:buFont typeface="Wingdings" charset="2"/>
              <a:buChar char="Ø"/>
            </a:pPr>
            <a:r>
              <a:rPr lang="en-US" dirty="0" smtClean="0"/>
              <a:t>3.2 </a:t>
            </a:r>
            <a:r>
              <a:rPr lang="en-US" dirty="0" err="1" smtClean="0"/>
              <a:t>m</a:t>
            </a:r>
            <a:r>
              <a:rPr lang="en-US" dirty="0" smtClean="0"/>
              <a:t> outer radius</a:t>
            </a:r>
          </a:p>
          <a:p>
            <a:pPr marL="625475" lvl="1" indent="-168275">
              <a:buFont typeface="Wingdings" charset="2"/>
              <a:buChar char="Ø"/>
            </a:pPr>
            <a:r>
              <a:rPr lang="en-US" dirty="0" smtClean="0"/>
              <a:t>0.45 </a:t>
            </a:r>
            <a:r>
              <a:rPr lang="en-US" dirty="0" err="1" smtClean="0"/>
              <a:t>m</a:t>
            </a:r>
            <a:r>
              <a:rPr lang="en-US" dirty="0" smtClean="0"/>
              <a:t> inner radius</a:t>
            </a:r>
          </a:p>
          <a:p>
            <a:endParaRPr lang="en-US" dirty="0" smtClean="0"/>
          </a:p>
          <a:p>
            <a:r>
              <a:rPr lang="en-US" i="1" u="sng" dirty="0" smtClean="0">
                <a:solidFill>
                  <a:srgbClr val="FF0000"/>
                </a:solidFill>
              </a:rPr>
              <a:t>Side Blanket:</a:t>
            </a:r>
          </a:p>
          <a:p>
            <a:pPr marL="625475" lvl="1" indent="-168275">
              <a:buFont typeface="Wingdings" charset="2"/>
              <a:buChar char="Ø"/>
            </a:pPr>
            <a:r>
              <a:rPr lang="en-US" dirty="0" smtClean="0"/>
              <a:t>4.5 </a:t>
            </a:r>
            <a:r>
              <a:rPr lang="en-US" dirty="0" err="1" smtClean="0"/>
              <a:t>m</a:t>
            </a:r>
            <a:r>
              <a:rPr lang="en-US" dirty="0" smtClean="0"/>
              <a:t> radius</a:t>
            </a:r>
          </a:p>
          <a:p>
            <a:pPr marL="625475" lvl="1" indent="-168275">
              <a:buFont typeface="Wingdings" charset="2"/>
              <a:buChar char="Ø"/>
            </a:pPr>
            <a:r>
              <a:rPr lang="en-US" dirty="0" smtClean="0"/>
              <a:t>13 </a:t>
            </a:r>
            <a:r>
              <a:rPr lang="en-US" dirty="0" err="1" smtClean="0"/>
              <a:t>m</a:t>
            </a:r>
            <a:r>
              <a:rPr lang="en-US" dirty="0" smtClean="0"/>
              <a:t> height</a:t>
            </a:r>
          </a:p>
          <a:p>
            <a:pPr marL="1200150" lvl="2" indent="-285750">
              <a:buFont typeface="Wingdings" charset="2"/>
              <a:buChar char="q"/>
            </a:pPr>
            <a:r>
              <a:rPr lang="en-US" sz="1600" dirty="0" smtClean="0"/>
              <a:t>5 </a:t>
            </a:r>
            <a:r>
              <a:rPr lang="en-US" sz="1600" dirty="0" err="1" smtClean="0"/>
              <a:t>m</a:t>
            </a:r>
            <a:r>
              <a:rPr lang="en-US" sz="1600" dirty="0" smtClean="0"/>
              <a:t> above target</a:t>
            </a:r>
          </a:p>
          <a:p>
            <a:pPr marL="1200150" lvl="2" indent="-285750">
              <a:buFont typeface="Wingdings" charset="2"/>
              <a:buChar char="q"/>
            </a:pPr>
            <a:r>
              <a:rPr lang="en-US" sz="1600" dirty="0" smtClean="0"/>
              <a:t>8 </a:t>
            </a:r>
            <a:r>
              <a:rPr lang="en-US" sz="1600" dirty="0" err="1" smtClean="0"/>
              <a:t>m</a:t>
            </a:r>
            <a:r>
              <a:rPr lang="en-US" sz="1600" dirty="0" smtClean="0"/>
              <a:t> below target</a:t>
            </a:r>
            <a:endParaRPr lang="en-US" sz="16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4363997" y="1329435"/>
            <a:ext cx="4022236" cy="5042000"/>
            <a:chOff x="4363997" y="1329435"/>
            <a:chExt cx="4022236" cy="5042000"/>
          </a:xfrm>
        </p:grpSpPr>
        <p:pic>
          <p:nvPicPr>
            <p:cNvPr id="7" name="Picture 6" descr="Tulip Design 2 Front.bmp"/>
            <p:cNvPicPr>
              <a:picLocks noChangeAspect="1"/>
            </p:cNvPicPr>
            <p:nvPr/>
          </p:nvPicPr>
          <p:blipFill>
            <a:blip r:embed="rId3"/>
            <a:srcRect l="29717" t="4005" r="28872" b="10000"/>
            <a:stretch>
              <a:fillRect/>
            </a:stretch>
          </p:blipFill>
          <p:spPr>
            <a:xfrm>
              <a:off x="4363997" y="1329435"/>
              <a:ext cx="3192136" cy="5042000"/>
            </a:xfrm>
            <a:prstGeom prst="rect">
              <a:avLst/>
            </a:prstGeom>
          </p:spPr>
        </p:pic>
        <p:cxnSp>
          <p:nvCxnSpPr>
            <p:cNvPr id="10" name="Straight Arrow Connector 9"/>
            <p:cNvCxnSpPr/>
            <p:nvPr/>
          </p:nvCxnSpPr>
          <p:spPr bwMode="auto">
            <a:xfrm rot="5400000">
              <a:off x="6445251" y="2233086"/>
              <a:ext cx="560914" cy="49741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AE08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rot="5400000">
              <a:off x="7020985" y="4629154"/>
              <a:ext cx="560914" cy="49741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AE08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rot="5400000">
              <a:off x="7173384" y="2696637"/>
              <a:ext cx="560914" cy="49741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AE08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6646332" y="1915584"/>
              <a:ext cx="1047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Blanket</a:t>
              </a:r>
              <a:endParaRPr lang="en-US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38482" y="2385484"/>
              <a:ext cx="1047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Magnet</a:t>
              </a:r>
              <a:endParaRPr lang="en-US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26299" y="4273551"/>
              <a:ext cx="1047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Shield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783806" y="152019"/>
            <a:ext cx="8006736" cy="104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Neutron Wall Loading Distribution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25" charset="0"/>
              </a:rPr>
              <a:t>(Top and Bottom Blankets)</a:t>
            </a:r>
            <a:endParaRPr lang="en-US" sz="2400" dirty="0">
              <a:solidFill>
                <a:schemeClr val="bg1"/>
              </a:solidFill>
              <a:latin typeface="Times New Roman" pitchFamily="25" charset="0"/>
            </a:endParaRPr>
          </a:p>
        </p:txBody>
      </p:sp>
      <p:pic>
        <p:nvPicPr>
          <p:cNvPr id="9" name="Picture 8" descr="Untitled.pct"/>
          <p:cNvPicPr/>
          <p:nvPr/>
        </p:nvPicPr>
        <mc:AlternateContent>
          <mc:Choice xmlns:ma="http://schemas.microsoft.com/office/mac/drawingml/2008/main" Requires="ma">
            <p:blipFill>
              <a:blip r:embed="rId3"/>
              <a:srcRect l="9722" t="16355" r="11111" b="5140"/>
              <a:stretch>
                <a:fillRect/>
              </a:stretch>
            </p:blipFill>
          </mc:Choice>
          <mc:Fallback>
            <p:blipFill>
              <a:blip r:embed="rId4"/>
              <a:srcRect l="9722" t="16355" r="11111" b="5140"/>
              <a:stretch>
                <a:fillRect/>
              </a:stretch>
            </p:blipFill>
          </mc:Fallback>
        </mc:AlternateContent>
        <p:spPr>
          <a:xfrm>
            <a:off x="4868738" y="1240143"/>
            <a:ext cx="3276900" cy="2847374"/>
          </a:xfrm>
          <a:prstGeom prst="rect">
            <a:avLst/>
          </a:prstGeom>
        </p:spPr>
      </p:pic>
      <p:pic>
        <p:nvPicPr>
          <p:cNvPr id="10" name="Picture 9" descr="Untitled.pct"/>
          <p:cNvPicPr/>
          <p:nvPr/>
        </p:nvPicPr>
        <mc:AlternateContent>
          <mc:Choice xmlns:ma="http://schemas.microsoft.com/office/mac/drawingml/2008/main" Requires="ma">
            <p:blipFill>
              <a:blip r:embed="rId5"/>
              <a:srcRect l="9722" t="17757" r="11111" b="5140"/>
              <a:stretch>
                <a:fillRect/>
              </a:stretch>
            </p:blipFill>
          </mc:Choice>
          <mc:Fallback>
            <p:blipFill>
              <a:blip r:embed="rId6"/>
              <a:srcRect l="9722" t="17757" r="11111" b="5140"/>
              <a:stretch>
                <a:fillRect/>
              </a:stretch>
            </p:blipFill>
          </mc:Fallback>
        </mc:AlternateContent>
        <p:spPr>
          <a:xfrm>
            <a:off x="4868738" y="4014760"/>
            <a:ext cx="3276900" cy="2691941"/>
          </a:xfrm>
          <a:prstGeom prst="rect">
            <a:avLst/>
          </a:prstGeom>
        </p:spPr>
      </p:pic>
      <p:pic>
        <p:nvPicPr>
          <p:cNvPr id="13" name="Picture 12" descr="Tulip Design 2 Front.bmp"/>
          <p:cNvPicPr>
            <a:picLocks noChangeAspect="1"/>
          </p:cNvPicPr>
          <p:nvPr/>
        </p:nvPicPr>
        <p:blipFill>
          <a:blip r:embed="rId7"/>
          <a:srcRect l="29717" t="4005" r="28872" b="10000"/>
          <a:stretch>
            <a:fillRect/>
          </a:stretch>
        </p:blipFill>
        <p:spPr>
          <a:xfrm>
            <a:off x="2133145" y="2768004"/>
            <a:ext cx="2402254" cy="3794377"/>
          </a:xfrm>
          <a:prstGeom prst="rect">
            <a:avLst/>
          </a:prstGeom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7938" y="1339355"/>
            <a:ext cx="2848544" cy="2324979"/>
          </a:xfrm>
          <a:prstGeom prst="rect">
            <a:avLst/>
          </a:prstGeom>
          <a:solidFill>
            <a:srgbClr val="000793"/>
          </a:solidFill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 bwMode="auto">
          <a:xfrm>
            <a:off x="1994243" y="3581538"/>
            <a:ext cx="1349338" cy="10913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AE08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0800000" flipV="1">
            <a:off x="3773787" y="3264060"/>
            <a:ext cx="1425135" cy="6682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AE08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0800000" flipV="1">
            <a:off x="3549167" y="4543889"/>
            <a:ext cx="1649754" cy="82703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AE08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3291840" y="4662944"/>
            <a:ext cx="59530" cy="45719"/>
          </a:xfrm>
          <a:prstGeom prst="ellipse">
            <a:avLst/>
          </a:prstGeom>
          <a:solidFill>
            <a:srgbClr val="B2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25" charset="0"/>
              <a:ea typeface="ＭＳ Ｐゴシック" pitchFamily="25" charset="-128"/>
              <a:cs typeface="ＭＳ Ｐゴシック" pitchFamily="2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783806" y="152019"/>
            <a:ext cx="8006736" cy="104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Neutron Wall Loading Distribution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25" charset="0"/>
              </a:rPr>
              <a:t>(Side Blanket)</a:t>
            </a:r>
            <a:endParaRPr lang="en-US" sz="2400" dirty="0">
              <a:solidFill>
                <a:schemeClr val="bg1"/>
              </a:solidFill>
              <a:latin typeface="Times New Roman" pitchFamily="25" charset="0"/>
            </a:endParaRPr>
          </a:p>
        </p:txBody>
      </p:sp>
      <p:pic>
        <p:nvPicPr>
          <p:cNvPr id="13" name="Picture 12" descr="Tulip Design 2 Front.bmp"/>
          <p:cNvPicPr>
            <a:picLocks noChangeAspect="1"/>
          </p:cNvPicPr>
          <p:nvPr/>
        </p:nvPicPr>
        <p:blipFill>
          <a:blip r:embed="rId3"/>
          <a:srcRect l="29717" t="4005" r="28872" b="10000"/>
          <a:stretch>
            <a:fillRect/>
          </a:stretch>
        </p:blipFill>
        <p:spPr>
          <a:xfrm>
            <a:off x="2133145" y="2768004"/>
            <a:ext cx="2402254" cy="3794377"/>
          </a:xfrm>
          <a:prstGeom prst="rect">
            <a:avLst/>
          </a:prstGeom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938" y="1339355"/>
            <a:ext cx="2848544" cy="2324979"/>
          </a:xfrm>
          <a:prstGeom prst="rect">
            <a:avLst/>
          </a:prstGeom>
          <a:solidFill>
            <a:srgbClr val="000793"/>
          </a:solidFill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 bwMode="auto">
          <a:xfrm>
            <a:off x="1994243" y="3581538"/>
            <a:ext cx="1349338" cy="10913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AE08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0800000" flipV="1">
            <a:off x="3946031" y="4454600"/>
            <a:ext cx="856026" cy="4202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AE08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4" name="Picture 13" descr="Untitled.pct"/>
          <p:cNvPicPr/>
          <p:nvPr/>
        </p:nvPicPr>
        <mc:AlternateContent>
          <mc:Choice xmlns:ma="http://schemas.microsoft.com/office/mac/drawingml/2008/main" Requires="ma">
            <p:blipFill>
              <a:blip r:embed="rId5"/>
              <a:srcRect l="9722" t="14953" r="9722" b="5140"/>
              <a:stretch>
                <a:fillRect/>
              </a:stretch>
            </p:blipFill>
          </mc:Choice>
          <mc:Fallback>
            <p:blipFill>
              <a:blip r:embed="rId6"/>
              <a:srcRect l="9722" t="14953" r="9722" b="5140"/>
              <a:stretch>
                <a:fillRect/>
              </a:stretch>
            </p:blipFill>
          </mc:Fallback>
        </mc:AlternateContent>
        <p:spPr>
          <a:xfrm>
            <a:off x="4335742" y="1696518"/>
            <a:ext cx="4613545" cy="443475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86382" y="4163579"/>
            <a:ext cx="1907077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Arial"/>
                <a:cs typeface="Arial"/>
              </a:rPr>
              <a:t>Peak Neutron Wall Loading is 5.4 MW/m</a:t>
            </a:r>
            <a:r>
              <a:rPr lang="en-US" sz="2000" i="1" baseline="300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US" sz="2000" i="1" dirty="0" smtClean="0">
                <a:solidFill>
                  <a:srgbClr val="FF0000"/>
                </a:solidFill>
                <a:latin typeface="Arial"/>
                <a:cs typeface="Arial"/>
              </a:rPr>
              <a:t> in side blanket at target level</a:t>
            </a:r>
            <a:endParaRPr lang="en-US" sz="20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291840" y="4662944"/>
            <a:ext cx="59530" cy="45719"/>
          </a:xfrm>
          <a:prstGeom prst="ellipse">
            <a:avLst/>
          </a:prstGeom>
          <a:solidFill>
            <a:srgbClr val="B2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25" charset="0"/>
              <a:ea typeface="ＭＳ Ｐゴシック" pitchFamily="25" charset="-128"/>
              <a:cs typeface="ＭＳ Ｐゴシック" pitchFamily="2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190228" y="280994"/>
            <a:ext cx="749117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</a:rPr>
              <a:t>Blanket Design Options</a:t>
            </a:r>
            <a:endParaRPr lang="en-US" sz="2800" dirty="0">
              <a:solidFill>
                <a:schemeClr val="bg1"/>
              </a:solidFill>
              <a:latin typeface="Times New Roman" pitchFamily="25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8973" y="1735514"/>
            <a:ext cx="7543800" cy="3927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2575" indent="-282575">
              <a:spcBef>
                <a:spcPct val="30000"/>
              </a:spcBef>
              <a:buFont typeface="Wingdings" pitchFamily="4" charset="2"/>
              <a:buChar char="Ø"/>
            </a:pP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Two blanket design options considered with low electrical conductivity </a:t>
            </a:r>
            <a:r>
              <a:rPr lang="en-US" sz="2800" dirty="0" err="1" smtClean="0">
                <a:solidFill>
                  <a:srgbClr val="0000FF"/>
                </a:solidFill>
                <a:latin typeface="Arial"/>
                <a:cs typeface="Arial"/>
              </a:rPr>
              <a:t>SiC</a:t>
            </a:r>
            <a:r>
              <a:rPr lang="en-US" sz="2800" baseline="-25000" dirty="0" err="1" smtClean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lang="en-US" sz="2800" dirty="0" err="1" smtClean="0">
                <a:solidFill>
                  <a:srgbClr val="0000FF"/>
                </a:solidFill>
                <a:latin typeface="Arial"/>
                <a:cs typeface="Arial"/>
              </a:rPr>
              <a:t>/SiC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 composite structure (required for dissipating the magnetic energy resistively)</a:t>
            </a:r>
          </a:p>
          <a:p>
            <a:pPr marL="630238" lvl="1" indent="-173038">
              <a:spcBef>
                <a:spcPct val="30000"/>
              </a:spcBef>
              <a:buFont typeface="Times" pitchFamily="4" charset="0"/>
              <a:buChar char="•"/>
            </a:pPr>
            <a:r>
              <a:rPr lang="en-US" sz="2800" dirty="0" err="1" smtClean="0">
                <a:solidFill>
                  <a:srgbClr val="F20500"/>
                </a:solidFill>
                <a:latin typeface="Arial"/>
                <a:cs typeface="Arial"/>
              </a:rPr>
              <a:t>LiPb/SiC</a:t>
            </a:r>
            <a:endParaRPr lang="en-US" sz="2800" dirty="0" smtClean="0">
              <a:solidFill>
                <a:srgbClr val="F20500"/>
              </a:solidFill>
              <a:latin typeface="Arial"/>
              <a:cs typeface="Arial"/>
            </a:endParaRPr>
          </a:p>
          <a:p>
            <a:pPr marL="630238" lvl="1" indent="-173038">
              <a:spcBef>
                <a:spcPct val="30000"/>
              </a:spcBef>
              <a:buFont typeface="Times" pitchFamily="4" charset="0"/>
              <a:buChar char="•"/>
            </a:pPr>
            <a:r>
              <a:rPr lang="en-US" sz="2800" dirty="0" err="1" smtClean="0">
                <a:solidFill>
                  <a:srgbClr val="F20500"/>
                </a:solidFill>
                <a:latin typeface="Arial"/>
                <a:cs typeface="Arial"/>
              </a:rPr>
              <a:t>Flibe/Be/SiC</a:t>
            </a:r>
            <a:endParaRPr lang="en-US" sz="2800" dirty="0" smtClean="0">
              <a:solidFill>
                <a:srgbClr val="F20500"/>
              </a:solidFill>
              <a:latin typeface="Arial"/>
              <a:cs typeface="Arial"/>
            </a:endParaRPr>
          </a:p>
          <a:p>
            <a:pPr marL="282575" indent="-282575">
              <a:spcBef>
                <a:spcPct val="30000"/>
              </a:spcBef>
              <a:buFont typeface="Wingdings" charset="2"/>
              <a:buChar char="Ø"/>
            </a:pPr>
            <a:r>
              <a:rPr lang="en-US" sz="2800" dirty="0" smtClean="0">
                <a:solidFill>
                  <a:srgbClr val="1300CD"/>
                </a:solidFill>
                <a:latin typeface="Arial"/>
                <a:cs typeface="Arial"/>
              </a:rPr>
              <a:t>With </a:t>
            </a:r>
            <a:r>
              <a:rPr lang="en-US" sz="2800" dirty="0" err="1" smtClean="0">
                <a:solidFill>
                  <a:srgbClr val="1300CD"/>
                </a:solidFill>
                <a:latin typeface="Arial"/>
                <a:cs typeface="Arial"/>
              </a:rPr>
              <a:t>Flibe</a:t>
            </a:r>
            <a:r>
              <a:rPr lang="en-US" sz="2800" dirty="0" smtClean="0">
                <a:solidFill>
                  <a:srgbClr val="1300CD"/>
                </a:solidFill>
                <a:latin typeface="Arial"/>
                <a:cs typeface="Arial"/>
              </a:rPr>
              <a:t> a 1 cm thick Be insert is attached to back wall of FW coolant channel</a:t>
            </a:r>
            <a:endParaRPr lang="en-US" sz="28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942187" y="300837"/>
            <a:ext cx="76995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latin typeface="Arial"/>
                <a:cs typeface="Arial"/>
              </a:rPr>
              <a:t>Nuclear Design Requirements</a:t>
            </a:r>
            <a:endParaRPr lang="en-US" sz="28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39767" y="1662482"/>
            <a:ext cx="7773987" cy="4247316"/>
          </a:xfrm>
          <a:prstGeom prst="rect">
            <a:avLst/>
          </a:prstGeom>
          <a:gradFill rotWithShape="0">
            <a:gsLst>
              <a:gs pos="0">
                <a:srgbClr val="98F9FF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39725" indent="-339725">
              <a:buFont typeface="Wingdings" pitchFamily="4" charset="2"/>
              <a:buChar char="Ø"/>
            </a:pPr>
            <a:r>
              <a:rPr lang="en-US" sz="2400" dirty="0">
                <a:solidFill>
                  <a:srgbClr val="1300CD"/>
                </a:solidFill>
                <a:latin typeface="Arial"/>
                <a:cs typeface="Arial"/>
              </a:rPr>
              <a:t>Tritium self-sufficiency</a:t>
            </a:r>
            <a:r>
              <a:rPr lang="en-US" sz="2400" dirty="0">
                <a:latin typeface="Arial"/>
                <a:cs typeface="Arial"/>
              </a:rPr>
              <a:t> </a:t>
            </a:r>
          </a:p>
          <a:p>
            <a:pPr marL="857250" lvl="1" indent="-222250">
              <a:buFont typeface="Wingdings" pitchFamily="4" charset="2"/>
              <a:buNone/>
            </a:pP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Overall TBR &gt;</a:t>
            </a:r>
            <a:r>
              <a:rPr lang="en-US" sz="2400" dirty="0" smtClean="0">
                <a:solidFill>
                  <a:srgbClr val="F21000"/>
                </a:solidFill>
                <a:latin typeface="Arial"/>
                <a:cs typeface="Arial"/>
              </a:rPr>
              <a:t>1.1</a:t>
            </a:r>
          </a:p>
          <a:p>
            <a:pPr marL="682625" lvl="1" indent="-225425">
              <a:buFont typeface="Wingdings" pitchFamily="4" charset="2"/>
              <a:buChar char="§"/>
            </a:pPr>
            <a:r>
              <a:rPr lang="en-US" dirty="0" smtClean="0">
                <a:solidFill>
                  <a:srgbClr val="067A00"/>
                </a:solidFill>
                <a:latin typeface="Arial"/>
                <a:cs typeface="Arial"/>
              </a:rPr>
              <a:t>Breeding blanket coverage lost by the two point cusps is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i="1" dirty="0" smtClean="0">
                <a:solidFill>
                  <a:srgbClr val="F21000"/>
                </a:solidFill>
                <a:latin typeface="Arial"/>
                <a:cs typeface="Arial"/>
              </a:rPr>
              <a:t>0.4%</a:t>
            </a:r>
            <a:endParaRPr lang="en-US" dirty="0" smtClean="0">
              <a:solidFill>
                <a:srgbClr val="F21000"/>
              </a:solidFill>
              <a:latin typeface="Arial"/>
              <a:cs typeface="Arial"/>
            </a:endParaRPr>
          </a:p>
          <a:p>
            <a:pPr marL="682625" lvl="1" indent="-225425">
              <a:buFont typeface="Wingdings" pitchFamily="4" charset="2"/>
              <a:buChar char="§"/>
            </a:pPr>
            <a:r>
              <a:rPr lang="en-US" dirty="0" smtClean="0">
                <a:solidFill>
                  <a:srgbClr val="067A00"/>
                </a:solidFill>
                <a:latin typeface="Arial"/>
                <a:cs typeface="Arial"/>
              </a:rPr>
              <a:t>Breeding blanket coverage lost by 40 beam ports is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i="1" dirty="0" smtClean="0">
                <a:solidFill>
                  <a:srgbClr val="F21000"/>
                </a:solidFill>
                <a:latin typeface="Arial"/>
                <a:cs typeface="Arial"/>
              </a:rPr>
              <a:t>0.7%</a:t>
            </a:r>
          </a:p>
          <a:p>
            <a:pPr marL="682625" lvl="1" indent="-225425">
              <a:buFont typeface="Wingdings" pitchFamily="4" charset="2"/>
              <a:buChar char="§"/>
            </a:pPr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Total breeding blanket coverage lost is negligible </a:t>
            </a:r>
            <a:r>
              <a:rPr lang="en-US" b="1" i="1" dirty="0" smtClean="0">
                <a:solidFill>
                  <a:srgbClr val="F21000"/>
                </a:solidFill>
                <a:latin typeface="Arial"/>
                <a:cs typeface="Arial"/>
              </a:rPr>
              <a:t>1.1%</a:t>
            </a:r>
            <a:endParaRPr lang="en-US" dirty="0" smtClean="0">
              <a:solidFill>
                <a:srgbClr val="067A00"/>
              </a:solidFill>
              <a:latin typeface="Arial"/>
              <a:cs typeface="Arial"/>
            </a:endParaRPr>
          </a:p>
          <a:p>
            <a:pPr marL="339725" indent="-339725">
              <a:buFont typeface="Wingdings" pitchFamily="4" charset="2"/>
              <a:buChar char="Ø"/>
            </a:pPr>
            <a:r>
              <a:rPr lang="en-US" sz="2400" dirty="0" smtClean="0">
                <a:solidFill>
                  <a:srgbClr val="1300CD"/>
                </a:solidFill>
                <a:latin typeface="Arial"/>
                <a:cs typeface="Arial"/>
              </a:rPr>
              <a:t>Shield </a:t>
            </a:r>
            <a:r>
              <a:rPr lang="en-US" sz="2400" dirty="0">
                <a:solidFill>
                  <a:srgbClr val="1300CD"/>
                </a:solidFill>
                <a:latin typeface="Arial"/>
                <a:cs typeface="Arial"/>
              </a:rPr>
              <a:t>and VV are lifetime components</a:t>
            </a:r>
            <a:endParaRPr lang="en-US" sz="2400" dirty="0">
              <a:latin typeface="Arial"/>
              <a:cs typeface="Arial"/>
            </a:endParaRPr>
          </a:p>
          <a:p>
            <a:pPr marL="857250" lvl="1" indent="-222250">
              <a:buFont typeface="Wingdings" pitchFamily="4" charset="2"/>
              <a:buNone/>
            </a:pP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Peak end-of-life radiation damage &lt;200 </a:t>
            </a:r>
            <a:r>
              <a:rPr lang="en-US" sz="2400" dirty="0" err="1">
                <a:solidFill>
                  <a:srgbClr val="F21000"/>
                </a:solidFill>
                <a:latin typeface="Arial"/>
                <a:cs typeface="Arial"/>
              </a:rPr>
              <a:t>dpa</a:t>
            </a:r>
            <a:endParaRPr lang="en-US" sz="2400" dirty="0">
              <a:latin typeface="Arial"/>
              <a:cs typeface="Arial"/>
            </a:endParaRPr>
          </a:p>
          <a:p>
            <a:pPr marL="339725" indent="-339725">
              <a:buFont typeface="Wingdings" pitchFamily="4" charset="2"/>
              <a:buChar char="Ø"/>
            </a:pPr>
            <a:r>
              <a:rPr lang="en-US" sz="2400" dirty="0">
                <a:solidFill>
                  <a:srgbClr val="1300CD"/>
                </a:solidFill>
                <a:latin typeface="Arial"/>
                <a:cs typeface="Arial"/>
              </a:rPr>
              <a:t>Magnet is lifetime component</a:t>
            </a:r>
            <a:endParaRPr lang="en-US" sz="2400" dirty="0">
              <a:latin typeface="Arial"/>
              <a:cs typeface="Arial"/>
            </a:endParaRPr>
          </a:p>
          <a:p>
            <a:pPr marL="857250" lvl="1" indent="-222250">
              <a:buFont typeface="Wingdings" pitchFamily="4" charset="2"/>
              <a:buNone/>
            </a:pP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Peak fast neutron </a:t>
            </a:r>
            <a:r>
              <a:rPr lang="en-US" sz="2400" dirty="0" err="1">
                <a:solidFill>
                  <a:srgbClr val="F21000"/>
                </a:solidFill>
                <a:latin typeface="Arial"/>
                <a:cs typeface="Arial"/>
              </a:rPr>
              <a:t>fluence</a:t>
            </a: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 &lt;10</a:t>
            </a:r>
            <a:r>
              <a:rPr lang="en-US" sz="2400" baseline="30000" dirty="0">
                <a:solidFill>
                  <a:srgbClr val="F21000"/>
                </a:solidFill>
                <a:latin typeface="Arial"/>
                <a:cs typeface="Arial"/>
              </a:rPr>
              <a:t>19</a:t>
            </a: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 n/cm</a:t>
            </a:r>
            <a:r>
              <a:rPr lang="en-US" sz="2400" baseline="30000" dirty="0">
                <a:solidFill>
                  <a:srgbClr val="F21000"/>
                </a:solidFill>
                <a:latin typeface="Arial"/>
                <a:cs typeface="Arial"/>
              </a:rPr>
              <a:t>2</a:t>
            </a: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 (E&gt;0.1 </a:t>
            </a:r>
            <a:r>
              <a:rPr lang="en-US" sz="2400" dirty="0" err="1">
                <a:solidFill>
                  <a:srgbClr val="F21000"/>
                </a:solidFill>
                <a:latin typeface="Arial"/>
                <a:cs typeface="Arial"/>
              </a:rPr>
              <a:t>MeV</a:t>
            </a: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)</a:t>
            </a:r>
          </a:p>
          <a:p>
            <a:pPr marL="857250" lvl="1" indent="-222250">
              <a:buFont typeface="Wingdings" pitchFamily="4" charset="2"/>
              <a:buNone/>
            </a:pP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Peak insulator dose &lt;10</a:t>
            </a:r>
            <a:r>
              <a:rPr lang="en-US" sz="2400" baseline="30000" dirty="0">
                <a:solidFill>
                  <a:srgbClr val="F21000"/>
                </a:solidFill>
                <a:latin typeface="Arial"/>
                <a:cs typeface="Arial"/>
              </a:rPr>
              <a:t>10</a:t>
            </a: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F21000"/>
                </a:solidFill>
                <a:latin typeface="Arial"/>
                <a:cs typeface="Arial"/>
              </a:rPr>
              <a:t>Rads</a:t>
            </a:r>
            <a:endParaRPr lang="en-US" sz="2400" dirty="0">
              <a:latin typeface="Arial"/>
              <a:cs typeface="Arial"/>
            </a:endParaRPr>
          </a:p>
          <a:p>
            <a:pPr marL="339725" indent="-339725">
              <a:buFont typeface="Wingdings" pitchFamily="4" charset="2"/>
              <a:buChar char="Ø"/>
            </a:pPr>
            <a:r>
              <a:rPr lang="en-US" sz="2400" dirty="0">
                <a:solidFill>
                  <a:srgbClr val="1300CD"/>
                </a:solidFill>
                <a:latin typeface="Arial"/>
                <a:cs typeface="Arial"/>
              </a:rPr>
              <a:t>Vacuum vessel is </a:t>
            </a:r>
            <a:r>
              <a:rPr lang="en-US" sz="2400" dirty="0" err="1">
                <a:solidFill>
                  <a:srgbClr val="1300CD"/>
                </a:solidFill>
                <a:latin typeface="Arial"/>
                <a:cs typeface="Arial"/>
              </a:rPr>
              <a:t>reweldable</a:t>
            </a:r>
            <a:endParaRPr lang="en-US" sz="2400" dirty="0">
              <a:latin typeface="Arial"/>
              <a:cs typeface="Arial"/>
            </a:endParaRPr>
          </a:p>
          <a:p>
            <a:pPr marL="857250" lvl="1" indent="-222250">
              <a:buFont typeface="Wingdings" pitchFamily="4" charset="2"/>
              <a:buNone/>
            </a:pPr>
            <a:r>
              <a:rPr lang="en-US" sz="2400" dirty="0">
                <a:solidFill>
                  <a:srgbClr val="F21000"/>
                </a:solidFill>
                <a:latin typeface="Arial"/>
                <a:cs typeface="Arial"/>
              </a:rPr>
              <a:t>Peak end-of-life He production &lt;1 He </a:t>
            </a:r>
            <a:r>
              <a:rPr lang="en-US" sz="2400" dirty="0" err="1" smtClean="0">
                <a:solidFill>
                  <a:srgbClr val="F21000"/>
                </a:solidFill>
                <a:latin typeface="Arial"/>
                <a:cs typeface="Arial"/>
              </a:rPr>
              <a:t>appm</a:t>
            </a:r>
            <a:endParaRPr lang="en-US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910437" y="0"/>
            <a:ext cx="76995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FFFF"/>
                </a:solidFill>
              </a:rPr>
              <a:t>Dimensions That Satisfy All Nuclear Design Requirements</a:t>
            </a:r>
            <a:endParaRPr lang="en-US" sz="3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aphicFrame>
        <p:nvGraphicFramePr>
          <p:cNvPr id="7" name="Group 41"/>
          <p:cNvGraphicFramePr>
            <a:graphicFrameLocks noGrp="1"/>
          </p:cNvGraphicFramePr>
          <p:nvPr/>
        </p:nvGraphicFramePr>
        <p:xfrm>
          <a:off x="508000" y="2129367"/>
          <a:ext cx="8149167" cy="3017520"/>
        </p:xfrm>
        <a:graphic>
          <a:graphicData uri="http://schemas.openxmlformats.org/drawingml/2006/table">
            <a:tbl>
              <a:tblPr/>
              <a:tblGrid>
                <a:gridCol w="4921250"/>
                <a:gridCol w="1608667"/>
                <a:gridCol w="161925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Flibe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LiPb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Blanket Thickness (cm)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100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80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Lithium Enrichment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7.5% Li-6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10% Li-6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Magnet Shield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Thickness (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cm)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Vacuum Vessel Thickness (cm)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132687" y="275167"/>
            <a:ext cx="76995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FFFF"/>
                </a:solidFill>
              </a:rPr>
              <a:t>Tritium Breeding</a:t>
            </a:r>
            <a:endParaRPr lang="en-US" sz="3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aphicFrame>
        <p:nvGraphicFramePr>
          <p:cNvPr id="8" name="Group 41"/>
          <p:cNvGraphicFramePr>
            <a:graphicFrameLocks noGrp="1"/>
          </p:cNvGraphicFramePr>
          <p:nvPr/>
        </p:nvGraphicFramePr>
        <p:xfrm>
          <a:off x="457200" y="1682222"/>
          <a:ext cx="8153400" cy="3779520"/>
        </p:xfrm>
        <a:graphic>
          <a:graphicData uri="http://schemas.openxmlformats.org/drawingml/2006/table">
            <a:tbl>
              <a:tblPr/>
              <a:tblGrid>
                <a:gridCol w="5507037"/>
                <a:gridCol w="1371600"/>
                <a:gridCol w="1274763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Flibe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LiPb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Local TBR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1.204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1.217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Top Blanket Contribution to TBR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(12.57% coverage)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0.151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0.153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702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Bottom Blanket Contribution to TBR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(7.16% coverage)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0.086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0.087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Side Blanket Contribution to TBR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(79.18% coverage)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0.953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0.964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Overal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 TBR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1.190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1.204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2008</a:t>
            </a:r>
            <a:endParaRPr lang="en-US" sz="14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HAPL Meeting, UW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6A44-7CFE-3048-9A11-B77ABF31EF58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132687" y="275167"/>
            <a:ext cx="76995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FFFF"/>
                </a:solidFill>
              </a:rPr>
              <a:t>Nuclear Heating</a:t>
            </a:r>
            <a:endParaRPr lang="en-US" sz="3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aphicFrame>
        <p:nvGraphicFramePr>
          <p:cNvPr id="8" name="Group 41"/>
          <p:cNvGraphicFramePr>
            <a:graphicFrameLocks noGrp="1"/>
          </p:cNvGraphicFramePr>
          <p:nvPr/>
        </p:nvGraphicFramePr>
        <p:xfrm>
          <a:off x="179917" y="1354138"/>
          <a:ext cx="8826500" cy="5067150"/>
        </p:xfrm>
        <a:graphic>
          <a:graphicData uri="http://schemas.openxmlformats.org/drawingml/2006/table">
            <a:tbl>
              <a:tblPr/>
              <a:tblGrid>
                <a:gridCol w="6212417"/>
                <a:gridCol w="1344083"/>
                <a:gridCol w="127000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Flibe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LiPb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21000"/>
                          </a:solidFill>
                          <a:effectLst/>
                          <a:latin typeface="Verdana" pitchFamily="4" charset="0"/>
                        </a:rPr>
                        <a:t> Blanket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Peak Nuclear Heating in Blanket (W/cm</a:t>
                      </a:r>
                      <a:r>
                        <a:rPr kumimoji="0" lang="en-US" sz="20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3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)</a:t>
                      </a:r>
                    </a:p>
                    <a:p>
                      <a:pPr marL="3657600" marR="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SiC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3657600" marR="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Be</a:t>
                      </a:r>
                    </a:p>
                    <a:p>
                      <a:pPr marL="3657600" marR="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Breeder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41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80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Blanket Nuclear Energy Multiplication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1.232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00CD"/>
                          </a:solidFill>
                          <a:effectLst/>
                          <a:latin typeface="Verdana" pitchFamily="4" charset="0"/>
                        </a:rPr>
                        <a:t>1.168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300CD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Top Blanket Nuclear Heating (MW)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(12.57% coverage)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212.4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201.4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702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Bottom Blanket Nuclear Heating (MW)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(7.16% coverage)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121.0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114.8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Side Blanket Nuclear Heating (MW)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2575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(79.18% coverage)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1338.0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1268.9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" charset="0"/>
                        </a:rPr>
                        <a:t>Total Blanket Nuclear Heating (MW)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1671.4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0500"/>
                          </a:solidFill>
                          <a:effectLst/>
                          <a:latin typeface="Verdana" pitchFamily="4" charset="0"/>
                        </a:rPr>
                        <a:t>1585.1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20500"/>
                        </a:solidFill>
                        <a:effectLst/>
                        <a:latin typeface="Verdana" pitchFamily="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D8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W-WINS">
  <a:themeElements>
    <a:clrScheme name="UW-WINS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FFCC00"/>
      </a:accent1>
      <a:accent2>
        <a:srgbClr val="B200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A10000"/>
      </a:accent6>
      <a:hlink>
        <a:srgbClr val="33CC33"/>
      </a:hlink>
      <a:folHlink>
        <a:srgbClr val="3333FF"/>
      </a:folHlink>
    </a:clrScheme>
    <a:fontScheme name="UW-WI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25" charset="0"/>
            <a:ea typeface="ＭＳ Ｐゴシック" pitchFamily="25" charset="-128"/>
            <a:cs typeface="ＭＳ Ｐゴシック" pitchFamily="2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25" charset="0"/>
            <a:ea typeface="ＭＳ Ｐゴシック" pitchFamily="25" charset="-128"/>
            <a:cs typeface="ＭＳ Ｐゴシック" pitchFamily="25" charset="-128"/>
          </a:defRPr>
        </a:defPPr>
      </a:lstStyle>
    </a:lnDef>
  </a:objectDefaults>
  <a:extraClrSchemeLst>
    <a:extraClrScheme>
      <a:clrScheme name="UW-WI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-WI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-WI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-WI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-WI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-WI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-WI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-WI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-WI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-WI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-WI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-WI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-WINS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CC00"/>
        </a:accent1>
        <a:accent2>
          <a:srgbClr val="B200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A10000"/>
        </a:accent6>
        <a:hlink>
          <a:srgbClr val="33CC33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</Template>
  <TotalTime>6806</TotalTime>
  <Words>901</Words>
  <Application>Microsoft PowerPoint</Application>
  <PresentationFormat>On-screen Show (4:3)</PresentationFormat>
  <Paragraphs>250</Paragraphs>
  <Slides>12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UW-WINS</vt:lpstr>
      <vt:lpstr>Neutronics Parameters for Preferred Chamber Configuration with Magnetic Intervention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Analysis of FW/S Modules</dc:title>
  <dc:creator>Mohamed Sawan User</dc:creator>
  <cp:lastModifiedBy>Mohamed Sawan User</cp:lastModifiedBy>
  <cp:revision>105</cp:revision>
  <dcterms:created xsi:type="dcterms:W3CDTF">2008-10-21T20:43:03Z</dcterms:created>
  <dcterms:modified xsi:type="dcterms:W3CDTF">2008-10-21T21:32:29Z</dcterms:modified>
</cp:coreProperties>
</file>